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95" r:id="rId9"/>
    <p:sldId id="269" r:id="rId10"/>
    <p:sldId id="271" r:id="rId11"/>
    <p:sldId id="272" r:id="rId12"/>
    <p:sldId id="296" r:id="rId13"/>
    <p:sldId id="273" r:id="rId14"/>
    <p:sldId id="274" r:id="rId15"/>
    <p:sldId id="275" r:id="rId16"/>
    <p:sldId id="294" r:id="rId17"/>
    <p:sldId id="258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8303"/>
    <a:srgbClr val="00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1" autoAdjust="0"/>
  </p:normalViewPr>
  <p:slideViewPr>
    <p:cSldViewPr>
      <p:cViewPr varScale="1">
        <p:scale>
          <a:sx n="107" d="100"/>
          <a:sy n="107" d="100"/>
        </p:scale>
        <p:origin x="-4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95881-AF12-4786-9152-4B55D5CBA35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8D19D6F-A654-4B37-8604-A165606CE89E}">
      <dgm:prSet phldrT="[Tes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Percezione dell’altro nel bisogno </a:t>
          </a:r>
          <a:endParaRPr lang="it-IT" dirty="0">
            <a:solidFill>
              <a:schemeClr val="tx1"/>
            </a:solidFill>
          </a:endParaRPr>
        </a:p>
      </dgm:t>
    </dgm:pt>
    <dgm:pt modelId="{3C138DD9-455B-4057-8A8A-E4E369148984}" type="parTrans" cxnId="{FDEC572F-6EE7-4C92-90FE-1908B882BAB2}">
      <dgm:prSet/>
      <dgm:spPr/>
      <dgm:t>
        <a:bodyPr/>
        <a:lstStyle/>
        <a:p>
          <a:endParaRPr lang="it-IT"/>
        </a:p>
      </dgm:t>
    </dgm:pt>
    <dgm:pt modelId="{04BDCEE7-10BD-4A4B-8412-EEE5707C4267}" type="sibTrans" cxnId="{FDEC572F-6EE7-4C92-90FE-1908B882BAB2}">
      <dgm:prSet/>
      <dgm:spPr/>
      <dgm:t>
        <a:bodyPr/>
        <a:lstStyle/>
        <a:p>
          <a:endParaRPr lang="it-IT"/>
        </a:p>
      </dgm:t>
    </dgm:pt>
    <dgm:pt modelId="{96C7FD50-202B-4081-AD1B-961958497F60}">
      <dgm:prSet phldrT="[Tes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Valutare il benessere dell’altro </a:t>
          </a:r>
          <a:endParaRPr lang="it-IT" dirty="0">
            <a:solidFill>
              <a:schemeClr val="tx1"/>
            </a:solidFill>
          </a:endParaRPr>
        </a:p>
      </dgm:t>
    </dgm:pt>
    <dgm:pt modelId="{C141754E-1157-4E4E-8332-37F1F17AFC05}" type="parTrans" cxnId="{D90CEDBD-8366-4E6A-A395-CE47B094D98B}">
      <dgm:prSet/>
      <dgm:spPr/>
      <dgm:t>
        <a:bodyPr/>
        <a:lstStyle/>
        <a:p>
          <a:endParaRPr lang="it-IT"/>
        </a:p>
      </dgm:t>
    </dgm:pt>
    <dgm:pt modelId="{E946B972-3AF1-455D-9BC5-E0ED10B659D3}" type="sibTrans" cxnId="{D90CEDBD-8366-4E6A-A395-CE47B094D98B}">
      <dgm:prSet/>
      <dgm:spPr/>
      <dgm:t>
        <a:bodyPr/>
        <a:lstStyle/>
        <a:p>
          <a:endParaRPr lang="it-IT"/>
        </a:p>
      </dgm:t>
    </dgm:pt>
    <dgm:pt modelId="{37F091CA-F036-47D7-BB6E-35C179A02898}">
      <dgm:prSet phldrT="[Tes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Preoccupazione empatica </a:t>
          </a:r>
          <a:endParaRPr lang="it-IT" dirty="0">
            <a:solidFill>
              <a:schemeClr val="tx1"/>
            </a:solidFill>
          </a:endParaRPr>
        </a:p>
      </dgm:t>
    </dgm:pt>
    <dgm:pt modelId="{1A486154-7590-4B07-BF4B-9CB39E72991B}" type="parTrans" cxnId="{60BDE787-6584-45B0-947D-EA2C2ED5A509}">
      <dgm:prSet/>
      <dgm:spPr/>
      <dgm:t>
        <a:bodyPr/>
        <a:lstStyle/>
        <a:p>
          <a:endParaRPr lang="it-IT"/>
        </a:p>
      </dgm:t>
    </dgm:pt>
    <dgm:pt modelId="{5D499546-A9DD-4C76-B63E-80D3DDBC13AC}" type="sibTrans" cxnId="{60BDE787-6584-45B0-947D-EA2C2ED5A509}">
      <dgm:prSet/>
      <dgm:spPr/>
      <dgm:t>
        <a:bodyPr/>
        <a:lstStyle/>
        <a:p>
          <a:endParaRPr lang="it-IT"/>
        </a:p>
      </dgm:t>
    </dgm:pt>
    <dgm:pt modelId="{DADAA801-4A26-4ABB-964A-99851D704880}" type="pres">
      <dgm:prSet presAssocID="{98A95881-AF12-4786-9152-4B55D5CBA3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6F21E00-9037-4FBD-BBC6-B7E0228B459E}" type="pres">
      <dgm:prSet presAssocID="{37F091CA-F036-47D7-BB6E-35C179A02898}" presName="boxAndChildren" presStyleCnt="0"/>
      <dgm:spPr/>
    </dgm:pt>
    <dgm:pt modelId="{8AC98240-975B-4033-9294-F0D241A576F0}" type="pres">
      <dgm:prSet presAssocID="{37F091CA-F036-47D7-BB6E-35C179A02898}" presName="parentTextBox" presStyleLbl="node1" presStyleIdx="0" presStyleCnt="3"/>
      <dgm:spPr/>
      <dgm:t>
        <a:bodyPr/>
        <a:lstStyle/>
        <a:p>
          <a:endParaRPr lang="it-IT"/>
        </a:p>
      </dgm:t>
    </dgm:pt>
    <dgm:pt modelId="{50310C32-F57A-4502-B44C-56CC6E16872E}" type="pres">
      <dgm:prSet presAssocID="{E946B972-3AF1-455D-9BC5-E0ED10B659D3}" presName="sp" presStyleCnt="0"/>
      <dgm:spPr/>
    </dgm:pt>
    <dgm:pt modelId="{0658FB61-F170-465F-A5AC-598C8F06B586}" type="pres">
      <dgm:prSet presAssocID="{96C7FD50-202B-4081-AD1B-961958497F60}" presName="arrowAndChildren" presStyleCnt="0"/>
      <dgm:spPr/>
    </dgm:pt>
    <dgm:pt modelId="{B703086F-852A-4807-9D52-F655048C2D97}" type="pres">
      <dgm:prSet presAssocID="{96C7FD50-202B-4081-AD1B-961958497F60}" presName="parentTextArrow" presStyleLbl="node1" presStyleIdx="1" presStyleCnt="3"/>
      <dgm:spPr/>
      <dgm:t>
        <a:bodyPr/>
        <a:lstStyle/>
        <a:p>
          <a:endParaRPr lang="it-IT"/>
        </a:p>
      </dgm:t>
    </dgm:pt>
    <dgm:pt modelId="{1D273667-2AAC-49B5-BA40-6DDCE686CBE2}" type="pres">
      <dgm:prSet presAssocID="{04BDCEE7-10BD-4A4B-8412-EEE5707C4267}" presName="sp" presStyleCnt="0"/>
      <dgm:spPr/>
    </dgm:pt>
    <dgm:pt modelId="{9F941F6D-1F26-4161-914C-8210DBBF636A}" type="pres">
      <dgm:prSet presAssocID="{88D19D6F-A654-4B37-8604-A165606CE89E}" presName="arrowAndChildren" presStyleCnt="0"/>
      <dgm:spPr/>
    </dgm:pt>
    <dgm:pt modelId="{BC122EBE-9506-444F-A424-184B9C764868}" type="pres">
      <dgm:prSet presAssocID="{88D19D6F-A654-4B37-8604-A165606CE89E}" presName="parentTextArrow" presStyleLbl="node1" presStyleIdx="2" presStyleCnt="3" custLinFactNeighborY="-46"/>
      <dgm:spPr/>
      <dgm:t>
        <a:bodyPr/>
        <a:lstStyle/>
        <a:p>
          <a:endParaRPr lang="it-IT"/>
        </a:p>
      </dgm:t>
    </dgm:pt>
  </dgm:ptLst>
  <dgm:cxnLst>
    <dgm:cxn modelId="{B0C0C250-A670-4792-8DC7-85D07A467250}" type="presOf" srcId="{37F091CA-F036-47D7-BB6E-35C179A02898}" destId="{8AC98240-975B-4033-9294-F0D241A576F0}" srcOrd="0" destOrd="0" presId="urn:microsoft.com/office/officeart/2005/8/layout/process4"/>
    <dgm:cxn modelId="{15470A0A-2DA5-4F35-97BA-DDAEDB6768CF}" type="presOf" srcId="{98A95881-AF12-4786-9152-4B55D5CBA352}" destId="{DADAA801-4A26-4ABB-964A-99851D704880}" srcOrd="0" destOrd="0" presId="urn:microsoft.com/office/officeart/2005/8/layout/process4"/>
    <dgm:cxn modelId="{E3CE5EA0-A23C-4751-A6E7-D06CFEB23D03}" type="presOf" srcId="{96C7FD50-202B-4081-AD1B-961958497F60}" destId="{B703086F-852A-4807-9D52-F655048C2D97}" srcOrd="0" destOrd="0" presId="urn:microsoft.com/office/officeart/2005/8/layout/process4"/>
    <dgm:cxn modelId="{FDEC572F-6EE7-4C92-90FE-1908B882BAB2}" srcId="{98A95881-AF12-4786-9152-4B55D5CBA352}" destId="{88D19D6F-A654-4B37-8604-A165606CE89E}" srcOrd="0" destOrd="0" parTransId="{3C138DD9-455B-4057-8A8A-E4E369148984}" sibTransId="{04BDCEE7-10BD-4A4B-8412-EEE5707C4267}"/>
    <dgm:cxn modelId="{D90CEDBD-8366-4E6A-A395-CE47B094D98B}" srcId="{98A95881-AF12-4786-9152-4B55D5CBA352}" destId="{96C7FD50-202B-4081-AD1B-961958497F60}" srcOrd="1" destOrd="0" parTransId="{C141754E-1157-4E4E-8332-37F1F17AFC05}" sibTransId="{E946B972-3AF1-455D-9BC5-E0ED10B659D3}"/>
    <dgm:cxn modelId="{4A13321C-981B-4E5E-ADB6-549954DD2C43}" type="presOf" srcId="{88D19D6F-A654-4B37-8604-A165606CE89E}" destId="{BC122EBE-9506-444F-A424-184B9C764868}" srcOrd="0" destOrd="0" presId="urn:microsoft.com/office/officeart/2005/8/layout/process4"/>
    <dgm:cxn modelId="{60BDE787-6584-45B0-947D-EA2C2ED5A509}" srcId="{98A95881-AF12-4786-9152-4B55D5CBA352}" destId="{37F091CA-F036-47D7-BB6E-35C179A02898}" srcOrd="2" destOrd="0" parTransId="{1A486154-7590-4B07-BF4B-9CB39E72991B}" sibTransId="{5D499546-A9DD-4C76-B63E-80D3DDBC13AC}"/>
    <dgm:cxn modelId="{A951BC67-DE8F-416F-BD84-98EF99A11E9B}" type="presParOf" srcId="{DADAA801-4A26-4ABB-964A-99851D704880}" destId="{56F21E00-9037-4FBD-BBC6-B7E0228B459E}" srcOrd="0" destOrd="0" presId="urn:microsoft.com/office/officeart/2005/8/layout/process4"/>
    <dgm:cxn modelId="{F6D4A415-1546-4C48-8B22-1AC702380556}" type="presParOf" srcId="{56F21E00-9037-4FBD-BBC6-B7E0228B459E}" destId="{8AC98240-975B-4033-9294-F0D241A576F0}" srcOrd="0" destOrd="0" presId="urn:microsoft.com/office/officeart/2005/8/layout/process4"/>
    <dgm:cxn modelId="{4F28FF3F-12A6-4967-BEBA-E682C4398CFE}" type="presParOf" srcId="{DADAA801-4A26-4ABB-964A-99851D704880}" destId="{50310C32-F57A-4502-B44C-56CC6E16872E}" srcOrd="1" destOrd="0" presId="urn:microsoft.com/office/officeart/2005/8/layout/process4"/>
    <dgm:cxn modelId="{131C8DF8-3DFD-4D57-B2A3-FEF7626BE119}" type="presParOf" srcId="{DADAA801-4A26-4ABB-964A-99851D704880}" destId="{0658FB61-F170-465F-A5AC-598C8F06B586}" srcOrd="2" destOrd="0" presId="urn:microsoft.com/office/officeart/2005/8/layout/process4"/>
    <dgm:cxn modelId="{563A09E1-CC00-48E0-9FE3-267C0A1281F5}" type="presParOf" srcId="{0658FB61-F170-465F-A5AC-598C8F06B586}" destId="{B703086F-852A-4807-9D52-F655048C2D97}" srcOrd="0" destOrd="0" presId="urn:microsoft.com/office/officeart/2005/8/layout/process4"/>
    <dgm:cxn modelId="{258B46AC-5340-4219-B6C9-472558A20B5B}" type="presParOf" srcId="{DADAA801-4A26-4ABB-964A-99851D704880}" destId="{1D273667-2AAC-49B5-BA40-6DDCE686CBE2}" srcOrd="3" destOrd="0" presId="urn:microsoft.com/office/officeart/2005/8/layout/process4"/>
    <dgm:cxn modelId="{3A362F14-F333-4143-B448-16812678D434}" type="presParOf" srcId="{DADAA801-4A26-4ABB-964A-99851D704880}" destId="{9F941F6D-1F26-4161-914C-8210DBBF636A}" srcOrd="4" destOrd="0" presId="urn:microsoft.com/office/officeart/2005/8/layout/process4"/>
    <dgm:cxn modelId="{811812DA-70D2-4021-A5EC-4E3ADC2842E9}" type="presParOf" srcId="{9F941F6D-1F26-4161-914C-8210DBBF636A}" destId="{BC122EBE-9506-444F-A424-184B9C76486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98240-975B-4033-9294-F0D241A576F0}">
      <dsp:nvSpPr>
        <dsp:cNvPr id="0" name=""/>
        <dsp:cNvSpPr/>
      </dsp:nvSpPr>
      <dsp:spPr>
        <a:xfrm>
          <a:off x="0" y="2097231"/>
          <a:ext cx="4500594" cy="688358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solidFill>
                <a:schemeClr val="tx1"/>
              </a:solidFill>
            </a:rPr>
            <a:t>Preoccupazione empatica </a:t>
          </a:r>
          <a:endParaRPr lang="it-IT" sz="2400" kern="1200" dirty="0">
            <a:solidFill>
              <a:schemeClr val="tx1"/>
            </a:solidFill>
          </a:endParaRPr>
        </a:p>
      </dsp:txBody>
      <dsp:txXfrm>
        <a:off x="0" y="2097231"/>
        <a:ext cx="4500594" cy="688358"/>
      </dsp:txXfrm>
    </dsp:sp>
    <dsp:sp modelId="{B703086F-852A-4807-9D52-F655048C2D97}">
      <dsp:nvSpPr>
        <dsp:cNvPr id="0" name=""/>
        <dsp:cNvSpPr/>
      </dsp:nvSpPr>
      <dsp:spPr>
        <a:xfrm rot="10800000">
          <a:off x="0" y="1048861"/>
          <a:ext cx="4500594" cy="1058694"/>
        </a:xfrm>
        <a:prstGeom prst="upArrowCallou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solidFill>
                <a:schemeClr val="tx1"/>
              </a:solidFill>
            </a:rPr>
            <a:t>Valutare il benessere dell’altro </a:t>
          </a:r>
          <a:endParaRPr lang="it-IT" sz="2400" kern="1200" dirty="0">
            <a:solidFill>
              <a:schemeClr val="tx1"/>
            </a:solidFill>
          </a:endParaRPr>
        </a:p>
      </dsp:txBody>
      <dsp:txXfrm rot="10800000">
        <a:off x="0" y="1048861"/>
        <a:ext cx="4500594" cy="687908"/>
      </dsp:txXfrm>
    </dsp:sp>
    <dsp:sp modelId="{BC122EBE-9506-444F-A424-184B9C764868}">
      <dsp:nvSpPr>
        <dsp:cNvPr id="0" name=""/>
        <dsp:cNvSpPr/>
      </dsp:nvSpPr>
      <dsp:spPr>
        <a:xfrm rot="10800000">
          <a:off x="0" y="5"/>
          <a:ext cx="4500594" cy="1058694"/>
        </a:xfrm>
        <a:prstGeom prst="upArrowCallou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solidFill>
                <a:schemeClr val="tx1"/>
              </a:solidFill>
            </a:rPr>
            <a:t>Percezione dell’altro nel bisogno </a:t>
          </a:r>
          <a:endParaRPr lang="it-IT" sz="2400" kern="1200" dirty="0">
            <a:solidFill>
              <a:schemeClr val="tx1"/>
            </a:solidFill>
          </a:endParaRPr>
        </a:p>
      </dsp:txBody>
      <dsp:txXfrm rot="10800000">
        <a:off x="0" y="5"/>
        <a:ext cx="4500594" cy="687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8440C-C28D-4F9B-A71F-30E01438509F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FB70D-AB60-4318-A6D9-DC1032A7286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511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9903C-2848-498F-9937-EB70BF837D4B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B80F7-FB42-4D1C-A301-2B226C926F0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5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4999">
              <a:schemeClr val="accent6">
                <a:lumMod val="75000"/>
              </a:schemeClr>
            </a:gs>
            <a:gs pos="100000">
              <a:srgbClr val="D1C39F"/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4999">
              <a:schemeClr val="accent6">
                <a:lumMod val="75000"/>
              </a:schemeClr>
            </a:gs>
            <a:gs pos="100000">
              <a:srgbClr val="D1C39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071670" y="2428868"/>
            <a:ext cx="5072098" cy="1500198"/>
          </a:xfrm>
        </p:spPr>
        <p:txBody>
          <a:bodyPr>
            <a:noAutofit/>
          </a:bodyPr>
          <a:lstStyle/>
          <a:p>
            <a:r>
              <a:rPr lang="it-IT" b="1" dirty="0" smtClean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it-IT" b="1" dirty="0" smtClean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it-IT" b="1" dirty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it-IT" b="1" dirty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it-IT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Che cos’è ?</a:t>
            </a:r>
            <a:r>
              <a:rPr lang="it-IT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it-IT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it-IT" b="1" dirty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it-IT" b="1" dirty="0">
                <a:ln w="2857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it-IT" b="1" dirty="0">
              <a:ln w="28575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642910" y="3643314"/>
            <a:ext cx="8001056" cy="2500330"/>
          </a:xfrm>
        </p:spPr>
        <p:txBody>
          <a:bodyPr>
            <a:normAutofit lnSpcReduction="10000"/>
          </a:bodyPr>
          <a:lstStyle/>
          <a:p>
            <a:endParaRPr lang="it-IT" b="1" dirty="0" smtClean="0">
              <a:ln w="10541" cmpd="sng">
                <a:solidFill>
                  <a:srgbClr val="FFC000"/>
                </a:solidFill>
                <a:prstDash val="solid"/>
              </a:ln>
              <a:solidFill>
                <a:schemeClr val="tx2"/>
              </a:solidFill>
            </a:endParaRPr>
          </a:p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Il termine è impiegato per denotare quella particolare condizione esperienziale che gli individui vivono quando sentono dentro di sé le emozioni di un’altra persona.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itolo 3"/>
          <p:cNvSpPr txBox="1">
            <a:spLocks/>
          </p:cNvSpPr>
          <p:nvPr/>
        </p:nvSpPr>
        <p:spPr>
          <a:xfrm>
            <a:off x="1857356" y="500042"/>
            <a:ext cx="5222143" cy="166911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64999">
                <a:schemeClr val="accent6">
                  <a:lumMod val="75000"/>
                </a:schemeClr>
              </a:gs>
              <a:gs pos="100000">
                <a:srgbClr val="D1C39F"/>
              </a:gs>
            </a:gsLst>
            <a:lin ang="5400000" scaled="1"/>
            <a:tileRect/>
          </a:gra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i="0" u="none" strike="noStrike" kern="1200" normalizeH="0" baseline="0" noProof="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L’empatia</a:t>
            </a:r>
            <a:r>
              <a:rPr kumimoji="0" lang="it-IT" sz="4400" i="0" u="none" strike="noStrike" kern="1200" normalizeH="0" baseline="0" noProof="0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endParaRPr kumimoji="0" lang="it-IT" sz="4400" i="0" u="none" strike="noStrike" kern="1200" normalizeH="0" baseline="0" noProof="0" dirty="0">
              <a:ln w="18415" cmpd="sng">
                <a:solidFill>
                  <a:srgbClr val="0070C0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79388" y="1196975"/>
            <a:ext cx="8713787" cy="532765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La misura dell’empatia di stato o di tratto, sono la stessa cosa? Che tipo di informazioni diverse danno?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Quanto pesano i diversi “fattori” misurati dai questionari? Concorrono in ugual maniera alla definizione del costrutto?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Difficoltà nell’adattare gli strumenti a contesti culturali diversi.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rgbClr val="F4FE3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28662" y="357166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ln w="12700">
                  <a:solidFill>
                    <a:schemeClr val="accent6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Alcune precisazioni </a:t>
            </a:r>
            <a:endParaRPr lang="it-IT" sz="4000" b="1" dirty="0">
              <a:ln w="12700">
                <a:solidFill>
                  <a:schemeClr val="accent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50825" y="857231"/>
            <a:ext cx="8713788" cy="5357851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rgbClr val="F4FE3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La misura dell’empatia è particolarmente complessa per le caratteristiche “intime” del costrutto e per una mancanza di accordo in letteratura circa i “confini” del medesimo.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È possibile utilizzare diversi metodi, presentano numerosi vantaggi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svantaggi.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La scelta di un metodo è legata al modello teorico di riferimento e al tipo di studio che si vuole svolgere.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Gli strumenti più recenti cercano di rilevare le capacità empatiche in un’ottica multidimensionale, (Paolo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Albiero</a:t>
            </a:r>
            <a:r>
              <a:rPr lang="it-IT" sz="2800" dirty="0" smtClean="0"/>
              <a:t>, Cos’è L’empatia 2008)</a:t>
            </a: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00100" y="214290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ln w="12700">
                  <a:solidFill>
                    <a:schemeClr val="accent6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Una misura complessa </a:t>
            </a:r>
            <a:endParaRPr lang="it-IT" sz="4000" b="1" dirty="0">
              <a:ln w="12700">
                <a:solidFill>
                  <a:schemeClr val="accent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6429420" cy="868346"/>
          </a:xfrm>
        </p:spPr>
        <p:txBody>
          <a:bodyPr>
            <a:normAutofit/>
          </a:bodyPr>
          <a:lstStyle/>
          <a:p>
            <a:r>
              <a:rPr lang="it-IT" b="1" dirty="0" smtClean="0">
                <a:ln w="12700">
                  <a:solidFill>
                    <a:schemeClr val="accent6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Indagine esplorativa</a:t>
            </a:r>
            <a:endParaRPr lang="it-IT" b="1" dirty="0">
              <a:ln w="12700">
                <a:solidFill>
                  <a:schemeClr val="accent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00034" y="1428736"/>
            <a:ext cx="8215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Una ricerca sui possibili legami esistenti tra le diverse componenti psicologiche dell’empatia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357158" y="3857628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Ho seguito il disegno della </a:t>
            </a:r>
            <a:r>
              <a:rPr lang="it-IT" b="1" dirty="0" smtClean="0"/>
              <a:t>ricerca </a:t>
            </a:r>
            <a:r>
              <a:rPr lang="it-IT" b="1" dirty="0" err="1" smtClean="0"/>
              <a:t>correlazionale</a:t>
            </a:r>
            <a:r>
              <a:rPr lang="it-IT" dirty="0" smtClean="0"/>
              <a:t>, che è volta a determinare il grado di </a:t>
            </a:r>
            <a:r>
              <a:rPr lang="it-IT" b="1" dirty="0" smtClean="0"/>
              <a:t>relazione tra due variabili</a:t>
            </a:r>
            <a:r>
              <a:rPr lang="it-IT" dirty="0" smtClean="0"/>
              <a:t>, in genere non manipolate né controllate. Essa implica la selezione di un campione di soggetti, la misura delle due variabili che interessano, ed i calcoli per determinare se esiste una relazione sistematica tra di esse. 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00034" y="2143116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it-IT" dirty="0" smtClean="0"/>
              <a:t>fantasia, </a:t>
            </a:r>
            <a:r>
              <a:rPr lang="it-IT" i="1" dirty="0" err="1" smtClean="0"/>
              <a:t>perspective</a:t>
            </a:r>
            <a:r>
              <a:rPr lang="it-IT" i="1" dirty="0" smtClean="0"/>
              <a:t> </a:t>
            </a:r>
            <a:r>
              <a:rPr lang="it-IT" i="1" dirty="0" err="1" smtClean="0"/>
              <a:t>taking</a:t>
            </a:r>
            <a:r>
              <a:rPr lang="it-IT" dirty="0" smtClean="0"/>
              <a:t>, considerazione empatica, disagio personale),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la soddisfazione per la vita,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il perdono e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i valori di base </a:t>
            </a:r>
          </a:p>
          <a:p>
            <a:r>
              <a:rPr lang="it-IT" dirty="0" smtClean="0"/>
              <a:t>interessano la dimensione delle </a:t>
            </a:r>
            <a:r>
              <a:rPr lang="it-IT" b="1" dirty="0" smtClean="0"/>
              <a:t>relazioni interpersonali. 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28596" y="5286388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L’approccio correzionale consente di fare delle previsioni, sebbene queste siano legate al fatto che due variabili correlino e non al fatto che tra loro ci sia una vera relazione causale</a:t>
            </a:r>
            <a:r>
              <a:rPr lang="it-IT" dirty="0" smtClean="0"/>
              <a:t> (</a:t>
            </a:r>
            <a:r>
              <a:rPr lang="it-IT" cap="small" dirty="0" err="1" smtClean="0"/>
              <a:t>Pedon</a:t>
            </a:r>
            <a:r>
              <a:rPr lang="it-IT" dirty="0" smtClean="0"/>
              <a:t> Arrigo – </a:t>
            </a:r>
            <a:r>
              <a:rPr lang="it-IT" cap="small" dirty="0" err="1" smtClean="0"/>
              <a:t>Gnisci</a:t>
            </a:r>
            <a:r>
              <a:rPr lang="it-IT" cap="small" dirty="0" smtClean="0"/>
              <a:t> </a:t>
            </a:r>
            <a:r>
              <a:rPr lang="it-IT" dirty="0" smtClean="0"/>
              <a:t>Augusto</a:t>
            </a:r>
            <a:r>
              <a:rPr lang="it-IT" i="1" dirty="0" smtClean="0"/>
              <a:t>, Metodologia della ricerca psicologica</a:t>
            </a:r>
            <a:r>
              <a:rPr lang="it-IT" dirty="0" smtClean="0"/>
              <a:t>, Bologna, Il Mulino 2004, 239).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71472" y="857232"/>
            <a:ext cx="79296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H1: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Le persone che si contraddistinguono per la soddisfazione della propria vita risultano anche più empatiche rispetto alle persone meno soddisfatte.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57158" y="2071678"/>
            <a:ext cx="828680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H2: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Poiché il perdono è un comportamento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prosociale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mediato dalla comprensione dell’offensore, i soggetti che si dichiarano essere più empatici tendono a perdonare. Al contrario, le persone che si considerano meno empatiche sono meno propense al perdono.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85720" y="3857628"/>
            <a:ext cx="84296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H3a: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soggetti, che si caratterizzano per i valori interpersonali, riescono ad essere più empatici rispetto a quelli per cui i valori interpersonali non hanno tanta importanza.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57158" y="5357826"/>
            <a:ext cx="8072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H3b: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Soggetti, che danno maggiore importanza ai valori legati alla realizzazione di sé e al piacere, sono meno empatici rispetto a coloro che non considerano questi valori come troppo importanti.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28728" y="142852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ln w="12700">
                  <a:solidFill>
                    <a:schemeClr val="accent6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ipotesi </a:t>
            </a:r>
            <a:endParaRPr lang="it-IT" sz="4000" b="1" dirty="0">
              <a:ln w="12700">
                <a:solidFill>
                  <a:schemeClr val="accent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/>
      <p:bldP spid="37890" grpId="0"/>
      <p:bldP spid="37891" grpId="0"/>
      <p:bldP spid="37892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14348" y="114298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Alla ricerca hanno partecipato 868 studenti di ambo i sessi (462 femmine – 53,2% e </a:t>
            </a:r>
          </a:p>
          <a:p>
            <a:r>
              <a:rPr lang="it-IT" dirty="0" smtClean="0"/>
              <a:t>406 maschi – 46,8%) di età compresa tra 16 e 21 anni (</a:t>
            </a:r>
            <a:r>
              <a:rPr lang="it-IT" i="1" dirty="0" smtClean="0"/>
              <a:t>M</a:t>
            </a:r>
            <a:r>
              <a:rPr lang="it-IT" dirty="0" smtClean="0"/>
              <a:t> = 17,99; </a:t>
            </a:r>
            <a:r>
              <a:rPr lang="it-IT" i="1" dirty="0" smtClean="0"/>
              <a:t>DS</a:t>
            </a:r>
            <a:r>
              <a:rPr lang="it-IT" dirty="0" smtClean="0"/>
              <a:t> = 0,818).</a:t>
            </a:r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lum bright="-13000" contrast="63000"/>
          </a:blip>
          <a:srcRect/>
          <a:stretch>
            <a:fillRect/>
          </a:stretch>
        </p:blipFill>
        <p:spPr bwMode="auto">
          <a:xfrm>
            <a:off x="1214414" y="1928802"/>
            <a:ext cx="671517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1785918" y="214290"/>
            <a:ext cx="5857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ln w="12700">
                  <a:solidFill>
                    <a:schemeClr val="accent6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Il Campione </a:t>
            </a:r>
            <a:endParaRPr lang="it-IT" sz="4400" b="1" dirty="0">
              <a:ln w="12700">
                <a:solidFill>
                  <a:schemeClr val="accent6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214678" y="3500438"/>
          <a:ext cx="5572163" cy="300039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66083"/>
                <a:gridCol w="1753040"/>
                <a:gridCol w="1753040"/>
              </a:tblGrid>
              <a:tr h="748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Arial" pitchFamily="34" charset="0"/>
                          <a:cs typeface="Arial" pitchFamily="34" charset="0"/>
                        </a:rPr>
                        <a:t>scuola</a:t>
                      </a:r>
                      <a:endParaRPr lang="it-IT" sz="16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 smtClean="0">
                          <a:latin typeface="Arial" pitchFamily="34" charset="0"/>
                          <a:cs typeface="Arial" pitchFamily="34" charset="0"/>
                        </a:rPr>
                        <a:t>Partecipanti per ogni scuola </a:t>
                      </a:r>
                      <a:endParaRPr lang="it-IT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 smtClean="0">
                          <a:latin typeface="Arial" pitchFamily="34" charset="0"/>
                          <a:cs typeface="Arial" pitchFamily="34" charset="0"/>
                        </a:rPr>
                        <a:t>Percentuale %</a:t>
                      </a:r>
                      <a:endParaRPr lang="it-IT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49442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 smtClean="0"/>
                        <a:t>Istituto “Parmenide”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177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20,4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8387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/>
                        <a:t>istituto professionale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86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9,9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49442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/>
                        <a:t>Liceo Scientifico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334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38,5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49442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/>
                        <a:t>Istituto Cenni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271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31,2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6517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/>
                        <a:t>Totale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868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100,0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14282" y="357166"/>
          <a:ext cx="5072097" cy="294905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358568"/>
                <a:gridCol w="1902051"/>
                <a:gridCol w="1811478"/>
              </a:tblGrid>
              <a:tr h="592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/>
                        <a:t>Età</a:t>
                      </a:r>
                      <a:endParaRPr lang="it-IT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/>
                        <a:t>partecipanti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err="1" smtClean="0"/>
                        <a:t>Percent</a:t>
                      </a:r>
                      <a:r>
                        <a:rPr lang="it-IT" sz="1800" dirty="0" smtClean="0"/>
                        <a:t>. 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13297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endParaRPr lang="it-IT" sz="1800" dirty="0" smtClean="0"/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 smtClean="0"/>
                        <a:t>16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3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,3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616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17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245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28,2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616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18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410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47,2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616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19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179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20,6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616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20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27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3,1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616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21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4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,5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42507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Total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/>
                        <a:t>868</a:t>
                      </a:r>
                      <a:endParaRPr lang="it-IT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1000"/>
                        </a:spcAft>
                      </a:pPr>
                      <a:r>
                        <a:rPr lang="it-IT" sz="1800" dirty="0"/>
                        <a:t>100,0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71472" y="357166"/>
            <a:ext cx="74295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it-IT" sz="2800" b="1" i="0" u="none" strike="noStrike" normalizeH="0" baseline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L’Indice di Reattività Interpersonale </a:t>
            </a:r>
          </a:p>
          <a:p>
            <a:pPr marL="914400" marR="0" lvl="2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it-IT" sz="2800" b="1" i="0" u="none" strike="noStrike" normalizeH="0" baseline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it-IT" sz="2800" b="1" i="1" u="none" strike="noStrike" normalizeH="0" baseline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Interpersonal </a:t>
            </a:r>
            <a:r>
              <a:rPr kumimoji="0" lang="it-IT" sz="2800" b="1" i="1" u="none" strike="noStrike" normalizeH="0" baseline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Reactivity</a:t>
            </a:r>
            <a:r>
              <a:rPr kumimoji="0" lang="it-IT" sz="2800" b="1" i="1" u="none" strike="noStrike" normalizeH="0" baseline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2800" b="1" i="1" u="none" strike="noStrike" normalizeH="0" baseline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Index</a:t>
            </a:r>
            <a:r>
              <a:rPr kumimoji="0" lang="it-IT" sz="2800" b="1" i="1" u="none" strike="noStrike" normalizeH="0" baseline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- IRI</a:t>
            </a:r>
            <a:r>
              <a:rPr kumimoji="0" lang="it-IT" sz="2800" b="1" i="0" u="none" strike="noStrike" normalizeH="0" baseline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it-IT" sz="2800" b="1" i="0" u="none" strike="noStrike" normalizeH="0" baseline="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14348" y="164305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Il questionario può essere somministrato sia agli adolescenti che agli adulti.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Si compone di 28 item, presentati sotto forma di affermazioni.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Sono articolate in quattro sottoscale (7 item per ogni sottoscala), rispetto alle quali il soggetto deve dichiarare il suo grado di accordo o disaccordo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714348" y="3000372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I quattro fattori principali sono stati chiamati da Davis: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57158" y="578645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disagio personale (</a:t>
            </a:r>
            <a:r>
              <a:rPr lang="it-IT" i="1" dirty="0" smtClean="0"/>
              <a:t>personal </a:t>
            </a:r>
            <a:r>
              <a:rPr lang="it-IT" i="1" dirty="0" err="1" smtClean="0"/>
              <a:t>distress</a:t>
            </a:r>
            <a:r>
              <a:rPr lang="it-IT" dirty="0" smtClean="0"/>
              <a:t>), il quale valuta i casi in cui l’essere spettatore di esperienze spiacevoli altrui provoca un senso di sconforto e di ansietà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357158" y="4857760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considerazione empatica (</a:t>
            </a:r>
            <a:r>
              <a:rPr lang="it-IT" dirty="0" err="1" smtClean="0"/>
              <a:t>e</a:t>
            </a:r>
            <a:r>
              <a:rPr lang="it-IT" i="1" dirty="0" err="1" smtClean="0"/>
              <a:t>mpathic</a:t>
            </a:r>
            <a:r>
              <a:rPr lang="it-IT" i="1" dirty="0" smtClean="0"/>
              <a:t> </a:t>
            </a:r>
            <a:r>
              <a:rPr lang="it-IT" i="1" dirty="0" err="1" smtClean="0"/>
              <a:t>concern</a:t>
            </a:r>
            <a:r>
              <a:rPr lang="it-IT" dirty="0" smtClean="0"/>
              <a:t>), la quale analizza la tendenza dei soggetti a provare compassione, preoccupazione e calore nei confronti di altre persone che vivono esperienze spiacevoli; 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357158" y="4214818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presa di prospettiva (</a:t>
            </a:r>
            <a:r>
              <a:rPr lang="it-IT" i="1" dirty="0" err="1" smtClean="0"/>
              <a:t>perspective</a:t>
            </a:r>
            <a:r>
              <a:rPr lang="it-IT" i="1" dirty="0" smtClean="0"/>
              <a:t> </a:t>
            </a:r>
            <a:r>
              <a:rPr lang="it-IT" i="1" dirty="0" err="1" smtClean="0"/>
              <a:t>taking</a:t>
            </a:r>
            <a:r>
              <a:rPr lang="it-IT" dirty="0" smtClean="0"/>
              <a:t>), che valuta la capacità di adottare il punto di vista altrui; 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357158" y="3500438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fantasia-empatia (</a:t>
            </a:r>
            <a:r>
              <a:rPr lang="it-IT" i="1" dirty="0" err="1" smtClean="0"/>
              <a:t>fantasy-empathy</a:t>
            </a:r>
            <a:r>
              <a:rPr lang="it-IT" dirty="0" smtClean="0"/>
              <a:t>), che misura la propensione ad identificarsi con i personaggi fittizi della letteratura, del cinema o del teatro;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321819" y="-2321743"/>
            <a:ext cx="2714644" cy="7929586"/>
          </a:xfrm>
          <a:prstGeom prst="rect">
            <a:avLst/>
          </a:prstGeom>
          <a:gradFill>
            <a:gsLst>
              <a:gs pos="0">
                <a:srgbClr val="FFFF00"/>
              </a:gs>
              <a:gs pos="64999">
                <a:schemeClr val="accent6">
                  <a:lumMod val="75000"/>
                </a:schemeClr>
              </a:gs>
              <a:gs pos="100000">
                <a:srgbClr val="D1C39F"/>
              </a:gs>
            </a:gsLst>
            <a:lin ang="0" scaled="1"/>
          </a:gradFill>
          <a:ln>
            <a:noFill/>
          </a:ln>
          <a:effectLst>
            <a:softEdge rad="112500"/>
          </a:effectLst>
        </p:spPr>
      </p:pic>
      <p:sp>
        <p:nvSpPr>
          <p:cNvPr id="4" name="Rettangolo 3"/>
          <p:cNvSpPr/>
          <p:nvPr/>
        </p:nvSpPr>
        <p:spPr>
          <a:xfrm>
            <a:off x="785786" y="3429000"/>
            <a:ext cx="8001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i="1" dirty="0" smtClean="0"/>
              <a:t>Da una piccola curiosità può nascere una fantastica avventura che ti farà conoscere un pezzettino di mondo: e la </a:t>
            </a:r>
            <a:r>
              <a:rPr lang="it-IT" sz="3200" i="1" dirty="0" err="1" smtClean="0"/>
              <a:t>curiosità…</a:t>
            </a:r>
            <a:r>
              <a:rPr lang="it-IT" sz="3200" i="1" dirty="0" smtClean="0"/>
              <a:t> se la stuzzichi solo un po’, ti regala sempre stupore </a:t>
            </a:r>
          </a:p>
          <a:p>
            <a:pPr algn="ctr"/>
            <a:r>
              <a:rPr lang="it-IT" sz="3200" i="1" dirty="0" smtClean="0"/>
              <a:t>e felicità!</a:t>
            </a:r>
            <a:r>
              <a:rPr lang="it-IT" sz="3200" dirty="0" smtClean="0"/>
              <a:t> </a:t>
            </a:r>
          </a:p>
          <a:p>
            <a:pPr algn="ctr"/>
            <a:r>
              <a:rPr lang="it-IT" sz="3200" dirty="0" smtClean="0"/>
              <a:t>					</a:t>
            </a:r>
            <a:r>
              <a:rPr lang="it-IT" sz="2000" dirty="0" smtClean="0"/>
              <a:t>(</a:t>
            </a:r>
            <a:r>
              <a:rPr lang="it-IT" sz="2000" dirty="0" err="1" smtClean="0"/>
              <a:t>Annalaura</a:t>
            </a:r>
            <a:r>
              <a:rPr lang="it-IT" sz="2000" dirty="0" smtClean="0"/>
              <a:t> e Giusy </a:t>
            </a:r>
            <a:r>
              <a:rPr lang="it-IT" sz="2000" dirty="0" err="1" smtClean="0"/>
              <a:t>Rinaldi</a:t>
            </a:r>
            <a:r>
              <a:rPr lang="it-IT" sz="2000" dirty="0" smtClean="0"/>
              <a:t> )</a:t>
            </a:r>
            <a:endParaRPr lang="it-IT" sz="2000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F618"/>
                                      </p:to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4999">
              <a:schemeClr val="accent6">
                <a:lumMod val="75000"/>
              </a:schemeClr>
            </a:gs>
            <a:gs pos="100000">
              <a:srgbClr val="D1C39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/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Alcune definizioni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28596" y="1000108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“Fil: supposta fusione emotiva tra il soggetto e l’oggetto della conoscenza nel campo delle scienze umane.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it-IT" b="1" dirty="0" err="1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Psic</a:t>
            </a:r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: Capacità di capire, sentire e condividere i pensieri e le emozioni di un altro in una determinata situazione”.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 Voc. Lingua </a:t>
            </a:r>
            <a:r>
              <a:rPr lang="it-IT" b="1" dirty="0" err="1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it</a:t>
            </a:r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. Zanichelli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00034" y="2714620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Fil:  «coinvolgimento emotivo nell’opera d’arte». </a:t>
            </a:r>
          </a:p>
          <a:p>
            <a:r>
              <a:rPr lang="it-IT" b="1" dirty="0" err="1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Psic</a:t>
            </a:r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: «capacità di immedesimarsi nelle condizioni di un altro e condividere pensieri ed emozioni.»</a:t>
            </a:r>
          </a:p>
          <a:p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Voc. Lingua </a:t>
            </a:r>
            <a:r>
              <a:rPr lang="it-IT" b="1" dirty="0" err="1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it</a:t>
            </a:r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. </a:t>
            </a:r>
            <a:r>
              <a:rPr lang="it-IT" b="1" dirty="0" err="1" smtClean="0">
                <a:ln w="12700">
                  <a:solidFill>
                    <a:srgbClr val="FFFF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Zingarel</a:t>
            </a:r>
            <a:r>
              <a:rPr lang="it-IT" dirty="0" err="1" smtClean="0">
                <a:ln>
                  <a:solidFill>
                    <a:srgbClr val="FFFF00"/>
                  </a:solidFill>
                </a:ln>
                <a:latin typeface="Arial Black" pitchFamily="34" charset="0"/>
              </a:rPr>
              <a:t>li</a:t>
            </a:r>
            <a:endParaRPr lang="it-IT" dirty="0">
              <a:ln>
                <a:solidFill>
                  <a:srgbClr val="FFFF00"/>
                </a:solidFill>
              </a:ln>
              <a:latin typeface="Arial Black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00034" y="4000504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ln w="12700">
                  <a:solidFill>
                    <a:srgbClr val="FFFF00"/>
                  </a:solidFill>
                  <a:prstDash val="solid"/>
                </a:ln>
                <a:latin typeface="Arial Black" pitchFamily="34" charset="0"/>
              </a:rPr>
              <a:t>Secondo Devoto e Oli l’empatia  è vista come: «capacità di porsi nella situazione di un’altra persona, con nessuna o scarsa partecipazione emotiva»</a:t>
            </a:r>
            <a:endParaRPr lang="it-IT" b="1" dirty="0">
              <a:ln w="12700">
                <a:solidFill>
                  <a:srgbClr val="FFFF00"/>
                </a:solidFill>
                <a:prstDash val="solid"/>
              </a:ln>
              <a:latin typeface="Arial Black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00034" y="5000636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“La capacità di partecipare o di avere un’esperienza vicaria di sentimenti, delle intenzioni o delle idee e talvolta dei movimenti di un’altra persona, </a:t>
            </a:r>
            <a:r>
              <a:rPr lang="it-IT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alpunto</a:t>
            </a:r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 da eseguire con il corpo movimenti che li rispecchiano”. </a:t>
            </a:r>
            <a:r>
              <a:rPr lang="it-IT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Webster</a:t>
            </a:r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’s </a:t>
            </a:r>
            <a:r>
              <a:rPr lang="it-IT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Third</a:t>
            </a:r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 New International </a:t>
            </a:r>
            <a:r>
              <a:rPr lang="it-IT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latin typeface="Arial Black" pitchFamily="34" charset="0"/>
              </a:rPr>
              <a:t>Dictionary</a:t>
            </a:r>
            <a:endParaRPr lang="it-IT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storia del termine nella letteratura psicologica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51520" y="2636912"/>
            <a:ext cx="52149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it-IT" sz="2000" b="1" dirty="0" smtClean="0"/>
              <a:t>Anni ‘30-’50: dagli studi clinici alla psicologia sociale; l’empatia come condivisione affettiva (</a:t>
            </a:r>
            <a:r>
              <a:rPr lang="it-IT" sz="2000" b="1" dirty="0" err="1" smtClean="0"/>
              <a:t>Rogers</a:t>
            </a:r>
            <a:r>
              <a:rPr lang="it-IT" sz="2000" b="1" dirty="0" smtClean="0"/>
              <a:t>, 1959; 1975; </a:t>
            </a:r>
            <a:r>
              <a:rPr lang="it-IT" sz="2000" b="1" dirty="0" err="1" smtClean="0"/>
              <a:t>Kohut</a:t>
            </a:r>
            <a:r>
              <a:rPr lang="it-IT" sz="2000" b="1" dirty="0" smtClean="0"/>
              <a:t> 1959; 1984; </a:t>
            </a:r>
            <a:r>
              <a:rPr lang="it-IT" sz="2000" b="1" dirty="0" err="1" smtClean="0"/>
              <a:t>Sullivan</a:t>
            </a:r>
            <a:r>
              <a:rPr lang="it-IT" sz="2000" b="1" dirty="0" smtClean="0"/>
              <a:t>, 1953) e come imitazione motoria (</a:t>
            </a:r>
            <a:r>
              <a:rPr lang="it-IT" sz="2000" b="1" dirty="0" err="1" smtClean="0"/>
              <a:t>Allport</a:t>
            </a:r>
            <a:r>
              <a:rPr lang="it-IT" sz="2000" b="1" dirty="0" smtClean="0"/>
              <a:t>, 1937; Murphy, 1947).</a:t>
            </a:r>
          </a:p>
        </p:txBody>
      </p:sp>
      <p:graphicFrame>
        <p:nvGraphicFramePr>
          <p:cNvPr id="340996" name="Object 4"/>
          <p:cNvGraphicFramePr>
            <a:graphicFrameLocks noChangeAspect="1"/>
          </p:cNvGraphicFramePr>
          <p:nvPr/>
        </p:nvGraphicFramePr>
        <p:xfrm>
          <a:off x="5724128" y="2585876"/>
          <a:ext cx="3131617" cy="404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Immagine bitmap" r:id="rId3" imgW="4742857" imgH="4847619" progId="PBrush">
                  <p:embed/>
                </p:oleObj>
              </mc:Choice>
              <mc:Fallback>
                <p:oleObj name="Immagine bitmap" r:id="rId3" imgW="4742857" imgH="4847619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585876"/>
                        <a:ext cx="3131617" cy="4043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tangolo 4"/>
          <p:cNvSpPr/>
          <p:nvPr/>
        </p:nvSpPr>
        <p:spPr>
          <a:xfrm>
            <a:off x="179512" y="4293096"/>
            <a:ext cx="51435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Anni ’60 </a:t>
            </a:r>
            <a:r>
              <a:rPr lang="it-IT" sz="2000" b="1" dirty="0" err="1" smtClean="0"/>
              <a:t>-</a:t>
            </a:r>
            <a:r>
              <a:rPr lang="it-IT" sz="2000" b="1" dirty="0" smtClean="0"/>
              <a:t>’70: la Psicologia dello sviluppo si interessa all’argomento. Studio dei processi che mediano l’adesione empatica; elaborazione adeguati strumenti di misura</a:t>
            </a:r>
            <a:endParaRPr lang="it-IT" sz="2000" b="1" dirty="0"/>
          </a:p>
        </p:txBody>
      </p:sp>
      <p:sp>
        <p:nvSpPr>
          <p:cNvPr id="8" name="Rettangolo 7"/>
          <p:cNvSpPr/>
          <p:nvPr/>
        </p:nvSpPr>
        <p:spPr>
          <a:xfrm>
            <a:off x="323528" y="5741640"/>
            <a:ext cx="46434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it-IT" sz="2000" b="1" dirty="0" smtClean="0"/>
              <a:t>anni’80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it-IT" sz="2000" b="1" dirty="0" smtClean="0"/>
              <a:t>Empatia emotiva </a:t>
            </a:r>
            <a:r>
              <a:rPr lang="it-IT" sz="2000" b="1" dirty="0" smtClean="0">
                <a:cs typeface="Times New Roman" pitchFamily="18" charset="0"/>
              </a:rPr>
              <a:t>→ </a:t>
            </a:r>
            <a:r>
              <a:rPr lang="it-IT" sz="2000" b="1" dirty="0" smtClean="0"/>
              <a:t>empatia cognitiva 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it-IT" sz="2000" b="1" dirty="0" smtClean="0">
                <a:cs typeface="Times New Roman" pitchFamily="18" charset="0"/>
              </a:rPr>
              <a:t>→</a:t>
            </a:r>
            <a:r>
              <a:rPr lang="it-IT" sz="2000" b="1" dirty="0" smtClean="0"/>
              <a:t> modelli multi-dimensionali </a:t>
            </a:r>
          </a:p>
        </p:txBody>
      </p:sp>
      <p:sp>
        <p:nvSpPr>
          <p:cNvPr id="7" name="Rettangolo 6"/>
          <p:cNvSpPr/>
          <p:nvPr/>
        </p:nvSpPr>
        <p:spPr>
          <a:xfrm>
            <a:off x="179512" y="1340769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b="1" dirty="0" smtClean="0">
                <a:cs typeface="Arial" pitchFamily="34" charset="0"/>
              </a:rPr>
              <a:t>Il termine </a:t>
            </a:r>
            <a:r>
              <a:rPr lang="it-IT" b="1" dirty="0" err="1" smtClean="0">
                <a:cs typeface="Arial" pitchFamily="34" charset="0"/>
              </a:rPr>
              <a:t>empathy</a:t>
            </a:r>
            <a:r>
              <a:rPr lang="it-IT" b="1" dirty="0" smtClean="0">
                <a:cs typeface="Arial" pitchFamily="34" charset="0"/>
              </a:rPr>
              <a:t> (empatia) venne coniato da Edward </a:t>
            </a:r>
            <a:r>
              <a:rPr lang="it-IT" b="1" dirty="0" err="1" smtClean="0">
                <a:cs typeface="Arial" pitchFamily="34" charset="0"/>
              </a:rPr>
              <a:t>Titchener</a:t>
            </a:r>
            <a:r>
              <a:rPr lang="it-IT" b="1" dirty="0" smtClean="0">
                <a:cs typeface="Arial" pitchFamily="34" charset="0"/>
              </a:rPr>
              <a:t> nel 1909, come traduzione del termine tedesco </a:t>
            </a:r>
            <a:r>
              <a:rPr lang="it-IT" b="1" dirty="0" err="1" smtClean="0">
                <a:cs typeface="Arial" pitchFamily="34" charset="0"/>
              </a:rPr>
              <a:t>Einfühlung</a:t>
            </a:r>
            <a:r>
              <a:rPr lang="it-IT" b="1" dirty="0" smtClean="0">
                <a:cs typeface="Arial" pitchFamily="34" charset="0"/>
              </a:rPr>
              <a:t> (sentire dentro), sulla base del greco </a:t>
            </a:r>
            <a:r>
              <a:rPr lang="it-IT" b="1" dirty="0" err="1" smtClean="0">
                <a:cs typeface="Arial" pitchFamily="34" charset="0"/>
              </a:rPr>
              <a:t>empatheia</a:t>
            </a:r>
            <a:r>
              <a:rPr lang="it-IT" b="1" dirty="0" smtClean="0">
                <a:cs typeface="Arial" pitchFamily="34" charset="0"/>
              </a:rPr>
              <a:t>. Fu </a:t>
            </a:r>
            <a:r>
              <a:rPr lang="it-IT" b="1" dirty="0" err="1" smtClean="0">
                <a:cs typeface="Arial" pitchFamily="34" charset="0"/>
              </a:rPr>
              <a:t>introdoto</a:t>
            </a:r>
            <a:r>
              <a:rPr lang="it-IT" b="1" dirty="0" smtClean="0">
                <a:cs typeface="Arial" pitchFamily="34" charset="0"/>
              </a:rPr>
              <a:t> nella psicologia da Theodor </a:t>
            </a:r>
            <a:r>
              <a:rPr lang="it-IT" b="1" dirty="0" err="1" smtClean="0">
                <a:cs typeface="Arial" pitchFamily="34" charset="0"/>
              </a:rPr>
              <a:t>Lipps</a:t>
            </a:r>
            <a:r>
              <a:rPr lang="it-IT" b="1" dirty="0" smtClean="0">
                <a:cs typeface="Arial" pitchFamily="34" charset="0"/>
              </a:rPr>
              <a:t> che a sua volta lo aveva mutuato dalla filosofia estetica di </a:t>
            </a:r>
            <a:r>
              <a:rPr lang="it-IT" b="1" dirty="0" err="1" smtClean="0">
                <a:cs typeface="Arial" pitchFamily="34" charset="0"/>
              </a:rPr>
              <a:t>Roverth</a:t>
            </a:r>
            <a:r>
              <a:rPr lang="it-IT" b="1" dirty="0" smtClean="0">
                <a:cs typeface="Arial" pitchFamily="34" charset="0"/>
              </a:rPr>
              <a:t> </a:t>
            </a:r>
            <a:r>
              <a:rPr lang="it-IT" b="1" dirty="0" err="1" smtClean="0">
                <a:cs typeface="Arial" pitchFamily="34" charset="0"/>
              </a:rPr>
              <a:t>Vischer</a:t>
            </a:r>
            <a:r>
              <a:rPr lang="it-IT" b="1" dirty="0" smtClean="0">
                <a:cs typeface="Arial" pitchFamily="34" charset="0"/>
              </a:rPr>
              <a:t> nel 1873.</a:t>
            </a:r>
          </a:p>
          <a:p>
            <a:pPr algn="just">
              <a:defRPr/>
            </a:pP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lvl="0"/>
            <a:r>
              <a:rPr lang="it-IT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Arial Black" pitchFamily="34" charset="0"/>
              </a:rPr>
              <a:t>Approcci psicologici dell’empatia </a:t>
            </a:r>
            <a:br>
              <a:rPr lang="it-IT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Arial Black" pitchFamily="34" charset="0"/>
              </a:rPr>
            </a:br>
            <a:endParaRPr lang="it-IT" sz="2800" dirty="0">
              <a:ln>
                <a:solidFill>
                  <a:schemeClr val="accent6">
                    <a:lumMod val="75000"/>
                  </a:schemeClr>
                </a:solidFill>
              </a:ln>
              <a:latin typeface="Arial Black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28596" y="1428736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L’empatia riguarda tutti gli ambiti in cui esiste una relazione umana, è alla base della  struttura comunicativa. </a:t>
            </a:r>
          </a:p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it-IT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Capacità di attenzione per l’altro in modo che si verifichi una risposta, volta a custodire e a sentire in modo </a:t>
            </a:r>
            <a:r>
              <a:rPr lang="it-IT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vicario</a:t>
            </a: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il vissuto dell’altro.</a:t>
            </a:r>
          </a:p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it-IT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Denota la qualità e la modalità delle nostre relazioni interpersonali.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71472" y="485776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Ostacolo principale, probabilmente, è legato e alla complessità del costrutto e al sopraccarico di livelli interconnessi tra </a:t>
            </a:r>
            <a:r>
              <a:rPr lang="it-IT" b="1" dirty="0" smtClean="0"/>
              <a:t>cognizioni ed affetti, rielaborazioni di vissuti personali e di sentimenti sociali, consapevolezza dei confini del proprio sé e accoglimento emotivo dell’altro.</a:t>
            </a:r>
            <a:r>
              <a:rPr lang="it-IT" dirty="0" smtClean="0"/>
              <a:t>  (B</a:t>
            </a:r>
            <a:r>
              <a:rPr lang="it-IT" cap="small" dirty="0" smtClean="0"/>
              <a:t>onino S</a:t>
            </a:r>
            <a:r>
              <a:rPr lang="it-IT" dirty="0" smtClean="0"/>
              <a:t>ilvia – Lo C</a:t>
            </a:r>
            <a:r>
              <a:rPr lang="it-IT" cap="small" dirty="0" smtClean="0"/>
              <a:t>oco </a:t>
            </a:r>
            <a:r>
              <a:rPr lang="it-IT" dirty="0" smtClean="0"/>
              <a:t>Alida – </a:t>
            </a:r>
            <a:r>
              <a:rPr lang="it-IT" cap="small" dirty="0" err="1" smtClean="0"/>
              <a:t>Tani</a:t>
            </a:r>
            <a:r>
              <a:rPr lang="it-IT" dirty="0" smtClean="0"/>
              <a:t> Franca)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71472" y="3714752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Gli studi sul fenomeno empatico ha comportato una certa difficoltà nel dare un’univoca definizione,   nel valutare la sua presenza nei vissuti  e nell’utilizzo  di strumenti per la misurazione .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Approcci psicologici dell’empatia</a:t>
            </a:r>
            <a:b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alcuni Psicologi Sociali </a:t>
            </a:r>
            <a:endParaRPr lang="it-IT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28596" y="1643050"/>
            <a:ext cx="8001056" cy="120032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it-IT" dirty="0" smtClean="0">
                <a:latin typeface="Arial" pitchFamily="34" charset="0"/>
                <a:cs typeface="Arial" pitchFamily="34" charset="0"/>
              </a:rPr>
              <a:t>Attualmente, gli studi sull’empatia si concentrano in un contesto teorico, empirico e applicativo, valutano i comportamenti empatici, secondo un orientamento multidimensionale, che riconosce pienamente l’apporto delle componenti cognitive, affettive e sociali.</a:t>
            </a: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00100" y="3286124"/>
            <a:ext cx="75724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Il contributo svolto secondo alcuni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psicologi sociali.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1472" y="450057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sull’ipotesi dell’empatia in relazione all’altruismo elaborata da Charles Daniel </a:t>
            </a:r>
            <a:r>
              <a:rPr lang="it-IT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Batson</a:t>
            </a: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71472" y="392906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15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modello teorico-evolutivo secondo Martin Hoffman. 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42910" y="535782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per arrivare a cogliere alcuni aspetti rilevanti di un costrutto integrato dell’empatia in base al modello multidimensionale presentato da Mark Davis.</a:t>
            </a:r>
            <a:endParaRPr lang="it-IT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505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Approcci psicologici dell’empatia</a:t>
            </a:r>
            <a:b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it-IT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Martin Hoffman 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714348" y="1785926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l’empatia può essere definita come la «scintilla da cui nasce l’interesse umano per gli altri, il collante che rende possibile la vita sociale.»  (</a:t>
            </a:r>
            <a:r>
              <a:rPr lang="it-IT" b="1" dirty="0" smtClean="0"/>
              <a:t>Martin H</a:t>
            </a:r>
            <a:r>
              <a:rPr lang="it-IT" b="1" cap="small" dirty="0" smtClean="0"/>
              <a:t>offman</a:t>
            </a:r>
            <a:r>
              <a:rPr lang="it-IT" b="1" dirty="0" smtClean="0"/>
              <a:t> </a:t>
            </a:r>
            <a:r>
              <a:rPr lang="it-IT" dirty="0" smtClean="0"/>
              <a:t>L., </a:t>
            </a:r>
            <a:r>
              <a:rPr lang="it-IT" i="1" dirty="0" smtClean="0"/>
              <a:t>Empatia e sviluppo morale</a:t>
            </a:r>
            <a:r>
              <a:rPr lang="it-IT" dirty="0" smtClean="0"/>
              <a:t>, 2008, 23.)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14348" y="292893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Per lo studioso, la condizione essenziale della risposta empatica è: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 smtClean="0"/>
              <a:t> il coinvolgimento dei processi psicologici, e cioè di quella capacità di </a:t>
            </a:r>
            <a:r>
              <a:rPr lang="it-IT" b="1" dirty="0" smtClean="0"/>
              <a:t>differenziare il sé dall’altro,</a:t>
            </a:r>
            <a:r>
              <a:rPr lang="it-IT" dirty="0" smtClean="0"/>
              <a:t> i quali fanno si che i sentimenti provati siano più concordi alla situazione di un altro che non alla propria.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785786" y="4429132"/>
            <a:ext cx="4857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Dalle prime forme di empatia, nelle quali </a:t>
            </a:r>
            <a:r>
              <a:rPr lang="it-IT" b="1" dirty="0" smtClean="0"/>
              <a:t>vi è una confusione nella differenziazione tra il sé e l'altro</a:t>
            </a:r>
            <a:r>
              <a:rPr lang="it-IT" dirty="0" smtClean="0"/>
              <a:t>, Hoffman (2001; 2000) postula un percorso dell'empatia che vada di pari passo con lo </a:t>
            </a:r>
            <a:r>
              <a:rPr lang="it-IT" b="1" dirty="0" smtClean="0"/>
              <a:t>sviluppo di un più chiaro senso cognitivo dell'altro</a:t>
            </a:r>
            <a:r>
              <a:rPr lang="it-IT" dirty="0" smtClean="0"/>
              <a:t>. </a:t>
            </a:r>
            <a:r>
              <a:rPr lang="it-IT" b="1" dirty="0" smtClean="0"/>
              <a:t>È durante l’adolescenza che compaiono le forme più mature di empatia.</a:t>
            </a:r>
            <a:endParaRPr lang="it-IT" b="1" dirty="0"/>
          </a:p>
        </p:txBody>
      </p:sp>
      <p:pic>
        <p:nvPicPr>
          <p:cNvPr id="6" name="Picture 4" descr="cry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929322" y="4214818"/>
            <a:ext cx="2928958" cy="24233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42910" y="142853"/>
            <a:ext cx="7929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Approcci psicologici dell’empatia</a:t>
            </a:r>
            <a:br>
              <a:rPr lang="it-IT" sz="4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</a:br>
            <a:r>
              <a:rPr lang="it-IT" sz="4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secondo Charles Daniel </a:t>
            </a:r>
            <a:r>
              <a:rPr lang="it-IT" sz="4000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Batson</a:t>
            </a:r>
            <a:r>
              <a:rPr lang="it-IT" sz="4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endParaRPr lang="it-IT" sz="40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14348" y="1714488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Preoccupazione empatica, </a:t>
            </a:r>
            <a:r>
              <a:rPr lang="it-IT" b="1" dirty="0" smtClean="0"/>
              <a:t>empatia</a:t>
            </a:r>
            <a:r>
              <a:rPr lang="it-IT" dirty="0" smtClean="0"/>
              <a:t>, si riferisce alle emozioni orientate agli altri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785786" y="2285992"/>
            <a:ext cx="7500990" cy="646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termine “congruenza” che si riferisce alla valenza di un’emozione : positiva (empatia) -  negativa (emozione)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00034" y="3643314"/>
            <a:ext cx="31432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/>
              <a:t>Il caso del Buon Samaritano che prova compassione per la vittima che è stata aggredita.</a:t>
            </a:r>
            <a:endParaRPr lang="it-IT" sz="2000" b="1" dirty="0"/>
          </a:p>
        </p:txBody>
      </p:sp>
      <p:graphicFrame>
        <p:nvGraphicFramePr>
          <p:cNvPr id="17" name="Diagramma 16"/>
          <p:cNvGraphicFramePr/>
          <p:nvPr/>
        </p:nvGraphicFramePr>
        <p:xfrm>
          <a:off x="4000496" y="3357562"/>
          <a:ext cx="450059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Graphic spid="17" grpId="0">
        <p:bldAsOne/>
      </p:bldGraphic>
      <p:bldGraphic spid="17" grpId="1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4999">
              <a:schemeClr val="accent6">
                <a:lumMod val="75000"/>
              </a:schemeClr>
            </a:gs>
            <a:gs pos="100000">
              <a:srgbClr val="D1C39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786322"/>
            <a:ext cx="2214546" cy="2071678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Approcci psicologici dell’empatia</a:t>
            </a:r>
            <a:br>
              <a:rPr lang="it-IT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it-IT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</a:t>
            </a:r>
            <a:r>
              <a:rPr lang="it-IT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Mark Davis</a:t>
            </a:r>
            <a:br>
              <a:rPr lang="it-IT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it-IT" sz="2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1994 </a:t>
            </a:r>
            <a:endParaRPr lang="it-IT" sz="20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57158" y="357166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ysClr val="windowText" lastClr="000000"/>
                </a:solidFill>
              </a:rPr>
              <a:t>ANTECEDENTI</a:t>
            </a:r>
            <a:endParaRPr lang="it-IT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786050" y="428604"/>
            <a:ext cx="108106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i="0" dirty="0">
                <a:solidFill>
                  <a:sysClr val="windowText" lastClr="000000"/>
                </a:solidFill>
              </a:rPr>
              <a:t>PROCESSI</a:t>
            </a: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4714876" y="285728"/>
            <a:ext cx="181030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i="0" dirty="0">
                <a:solidFill>
                  <a:sysClr val="windowText" lastClr="000000"/>
                </a:solidFill>
              </a:rPr>
              <a:t>RISULTATI </a:t>
            </a:r>
          </a:p>
          <a:p>
            <a:pPr algn="ctr"/>
            <a:r>
              <a:rPr lang="it-IT" i="0" dirty="0">
                <a:solidFill>
                  <a:sysClr val="windowText" lastClr="000000"/>
                </a:solidFill>
              </a:rPr>
              <a:t>INTRAPERSONALI</a:t>
            </a:r>
          </a:p>
        </p:txBody>
      </p:sp>
      <p:sp>
        <p:nvSpPr>
          <p:cNvPr id="7" name="Rettangolo 6"/>
          <p:cNvSpPr/>
          <p:nvPr/>
        </p:nvSpPr>
        <p:spPr>
          <a:xfrm>
            <a:off x="6786578" y="214290"/>
            <a:ext cx="1928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ysClr val="windowText" lastClr="000000"/>
                </a:solidFill>
              </a:rPr>
              <a:t>RISULTATI </a:t>
            </a:r>
          </a:p>
          <a:p>
            <a:pPr algn="ctr"/>
            <a:r>
              <a:rPr lang="it-IT" dirty="0" smtClean="0">
                <a:solidFill>
                  <a:sysClr val="windowText" lastClr="000000"/>
                </a:solidFill>
              </a:rPr>
              <a:t>INTERPERSONALI</a:t>
            </a:r>
            <a:endParaRPr lang="it-IT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1000108"/>
            <a:ext cx="2857488" cy="26432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it-IT" b="1" i="0" dirty="0">
                <a:solidFill>
                  <a:sysClr val="windowText" lastClr="000000"/>
                </a:solidFill>
              </a:rPr>
              <a:t>La persona</a:t>
            </a:r>
            <a:endParaRPr lang="it-IT" sz="1600" b="1" i="0" dirty="0">
              <a:solidFill>
                <a:sysClr val="windowText" lastClr="000000"/>
              </a:solidFill>
            </a:endParaRPr>
          </a:p>
          <a:p>
            <a:pPr marL="342900" indent="-342900"/>
            <a:r>
              <a:rPr lang="it-IT" sz="1600" b="1" i="0" dirty="0">
                <a:solidFill>
                  <a:sysClr val="windowText" lastClr="000000"/>
                </a:solidFill>
              </a:rPr>
              <a:t>  Predisposizione biologica</a:t>
            </a:r>
          </a:p>
          <a:p>
            <a:pPr marL="342900" indent="-342900"/>
            <a:r>
              <a:rPr lang="it-IT" sz="1600" b="1" i="0" dirty="0">
                <a:solidFill>
                  <a:sysClr val="windowText" lastClr="000000"/>
                </a:solidFill>
              </a:rPr>
              <a:t>  Differenze individuali</a:t>
            </a:r>
          </a:p>
          <a:p>
            <a:pPr marL="342900" indent="-342900"/>
            <a:r>
              <a:rPr lang="it-IT" sz="1600" b="1" i="0" dirty="0">
                <a:solidFill>
                  <a:sysClr val="windowText" lastClr="000000"/>
                </a:solidFill>
              </a:rPr>
              <a:t>  Socializzazione</a:t>
            </a:r>
          </a:p>
          <a:p>
            <a:pPr marL="342900" indent="-342900"/>
            <a:r>
              <a:rPr lang="it-IT" b="1" i="0" dirty="0">
                <a:solidFill>
                  <a:sysClr val="windowText" lastClr="000000"/>
                </a:solidFill>
              </a:rPr>
              <a:t>La situazione</a:t>
            </a:r>
          </a:p>
          <a:p>
            <a:pPr marL="342900" indent="-342900"/>
            <a:r>
              <a:rPr lang="it-IT" sz="1600" b="1" i="0" dirty="0">
                <a:solidFill>
                  <a:sysClr val="windowText" lastClr="000000"/>
                </a:solidFill>
              </a:rPr>
              <a:t>  Rilevanza della situazione</a:t>
            </a:r>
          </a:p>
          <a:p>
            <a:pPr marL="342900" indent="-342900"/>
            <a:r>
              <a:rPr lang="it-IT" sz="1600" b="1" i="0" dirty="0">
                <a:solidFill>
                  <a:sysClr val="windowText" lastClr="000000"/>
                </a:solidFill>
              </a:rPr>
              <a:t> Similarità tra target/osservatore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357422" y="3857604"/>
            <a:ext cx="2928958" cy="30003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b="1" i="0" dirty="0">
                <a:solidFill>
                  <a:sysClr val="windowText" lastClr="000000"/>
                </a:solidFill>
              </a:rPr>
              <a:t>Non cognitivi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Reazione circolare primaria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Imitazione motoria</a:t>
            </a:r>
          </a:p>
          <a:p>
            <a:endParaRPr lang="it-IT" sz="1600" b="1" i="0" dirty="0">
              <a:solidFill>
                <a:sysClr val="windowText" lastClr="000000"/>
              </a:solidFill>
            </a:endParaRPr>
          </a:p>
          <a:p>
            <a:r>
              <a:rPr lang="it-IT" b="1" i="0" dirty="0">
                <a:solidFill>
                  <a:sysClr val="windowText" lastClr="000000"/>
                </a:solidFill>
              </a:rPr>
              <a:t>Cognitivi semplici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Condizionamento classico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Associazione diretta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</a:t>
            </a:r>
            <a:r>
              <a:rPr lang="it-IT" sz="1600" b="1" i="0" dirty="0" err="1">
                <a:solidFill>
                  <a:sysClr val="windowText" lastClr="000000"/>
                </a:solidFill>
              </a:rPr>
              <a:t>Etichettamento</a:t>
            </a:r>
            <a:endParaRPr lang="it-IT" sz="1600" b="1" i="0" dirty="0">
              <a:solidFill>
                <a:sysClr val="windowText" lastClr="000000"/>
              </a:solidFill>
            </a:endParaRPr>
          </a:p>
          <a:p>
            <a:endParaRPr lang="it-IT" b="1" i="0" dirty="0">
              <a:solidFill>
                <a:sysClr val="windowText" lastClr="000000"/>
              </a:solidFill>
            </a:endParaRPr>
          </a:p>
          <a:p>
            <a:r>
              <a:rPr lang="it-IT" b="1" i="0" dirty="0">
                <a:solidFill>
                  <a:sysClr val="windowText" lastClr="000000"/>
                </a:solidFill>
              </a:rPr>
              <a:t>Cognitivi avanzati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Ass. mediata dal linguaggio</a:t>
            </a:r>
          </a:p>
          <a:p>
            <a:r>
              <a:rPr lang="it-IT" sz="1600" b="1" i="0" dirty="0">
                <a:solidFill>
                  <a:sysClr val="windowText" lastClr="000000"/>
                </a:solidFill>
              </a:rPr>
              <a:t>   </a:t>
            </a:r>
            <a:r>
              <a:rPr lang="it-IT" sz="1600" b="1" i="0" dirty="0" err="1">
                <a:solidFill>
                  <a:sysClr val="windowText" lastClr="000000"/>
                </a:solidFill>
              </a:rPr>
              <a:t>Role</a:t>
            </a:r>
            <a:r>
              <a:rPr lang="it-IT" sz="1600" b="1" i="0" dirty="0">
                <a:solidFill>
                  <a:sysClr val="windowText" lastClr="000000"/>
                </a:solidFill>
              </a:rPr>
              <a:t> </a:t>
            </a:r>
            <a:r>
              <a:rPr lang="it-IT" sz="1600" b="1" i="0" dirty="0" err="1">
                <a:solidFill>
                  <a:sysClr val="windowText" lastClr="000000"/>
                </a:solidFill>
              </a:rPr>
              <a:t>taking</a:t>
            </a:r>
            <a:endParaRPr lang="it-IT" sz="1600" b="1" i="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429124" y="1000108"/>
            <a:ext cx="2643206" cy="257176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1600" b="1" i="0" dirty="0"/>
              <a:t>Affettivi</a:t>
            </a:r>
          </a:p>
          <a:p>
            <a:r>
              <a:rPr lang="it-IT" sz="1600" b="1" i="0" dirty="0"/>
              <a:t>   Parallela</a:t>
            </a:r>
          </a:p>
          <a:p>
            <a:r>
              <a:rPr lang="it-IT" sz="1600" b="1" i="0" dirty="0"/>
              <a:t>   Reattiva</a:t>
            </a:r>
          </a:p>
          <a:p>
            <a:r>
              <a:rPr lang="it-IT" sz="1600" b="1" i="0" dirty="0"/>
              <a:t>     preoccupazione empatica</a:t>
            </a:r>
          </a:p>
          <a:p>
            <a:r>
              <a:rPr lang="it-IT" sz="1600" b="1" i="0" dirty="0"/>
              <a:t>     disagio personale</a:t>
            </a:r>
          </a:p>
          <a:p>
            <a:r>
              <a:rPr lang="it-IT" sz="1600" b="1" i="0" dirty="0"/>
              <a:t>     rabbia</a:t>
            </a:r>
          </a:p>
          <a:p>
            <a:endParaRPr lang="it-IT" sz="1600" b="1" i="0" dirty="0"/>
          </a:p>
          <a:p>
            <a:r>
              <a:rPr lang="it-IT" sz="1600" b="1" i="0" dirty="0"/>
              <a:t>Non affettivi</a:t>
            </a:r>
          </a:p>
          <a:p>
            <a:r>
              <a:rPr lang="it-IT" sz="1600" b="1" i="0" dirty="0"/>
              <a:t>Accuratezza interpersonale</a:t>
            </a:r>
          </a:p>
          <a:p>
            <a:r>
              <a:rPr lang="it-IT" sz="1600" b="1" i="0" dirty="0"/>
              <a:t>Giudizi </a:t>
            </a:r>
            <a:r>
              <a:rPr lang="it-IT" sz="1600" b="1" i="0" dirty="0" err="1"/>
              <a:t>attribuzionali</a:t>
            </a:r>
            <a:endParaRPr lang="it-IT" sz="1600" b="1" i="0" dirty="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715140" y="3857628"/>
            <a:ext cx="2428860" cy="17145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 b="1" i="0" dirty="0">
                <a:solidFill>
                  <a:sysClr val="windowText" lastClr="000000"/>
                </a:solidFill>
              </a:rPr>
              <a:t>Aiuto</a:t>
            </a:r>
          </a:p>
          <a:p>
            <a:pPr algn="ctr"/>
            <a:endParaRPr lang="it-IT" sz="1600" b="1" i="0" dirty="0">
              <a:solidFill>
                <a:sysClr val="windowText" lastClr="000000"/>
              </a:solidFill>
            </a:endParaRPr>
          </a:p>
          <a:p>
            <a:pPr algn="ctr"/>
            <a:r>
              <a:rPr lang="it-IT" sz="1600" b="1" i="0" dirty="0">
                <a:solidFill>
                  <a:sysClr val="windowText" lastClr="000000"/>
                </a:solidFill>
              </a:rPr>
              <a:t>Comportamento </a:t>
            </a:r>
          </a:p>
          <a:p>
            <a:pPr algn="ctr"/>
            <a:r>
              <a:rPr lang="it-IT" sz="1600" b="1" i="0" dirty="0" err="1">
                <a:solidFill>
                  <a:sysClr val="windowText" lastClr="000000"/>
                </a:solidFill>
              </a:rPr>
              <a:t>Prosociale</a:t>
            </a:r>
            <a:endParaRPr lang="it-IT" sz="1600" b="1" i="0" dirty="0">
              <a:solidFill>
                <a:sysClr val="windowText" lastClr="000000"/>
              </a:solidFill>
            </a:endParaRPr>
          </a:p>
          <a:p>
            <a:pPr algn="ctr"/>
            <a:endParaRPr lang="it-IT" sz="1600" b="1" i="0" dirty="0">
              <a:solidFill>
                <a:sysClr val="windowText" lastClr="000000"/>
              </a:solidFill>
            </a:endParaRPr>
          </a:p>
          <a:p>
            <a:pPr algn="ctr"/>
            <a:r>
              <a:rPr lang="it-IT" sz="1600" b="1" i="0" dirty="0">
                <a:solidFill>
                  <a:sysClr val="windowText" lastClr="000000"/>
                </a:solidFill>
              </a:rPr>
              <a:t>Aggressività</a:t>
            </a: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5580063" y="5013325"/>
            <a:ext cx="14398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5429256" y="3571876"/>
            <a:ext cx="576263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7072330" y="2500306"/>
            <a:ext cx="1439862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5" name="Line 24"/>
          <p:cNvSpPr>
            <a:spLocks noChangeShapeType="1"/>
          </p:cNvSpPr>
          <p:nvPr/>
        </p:nvSpPr>
        <p:spPr bwMode="auto">
          <a:xfrm flipH="1" flipV="1">
            <a:off x="7143768" y="2857496"/>
            <a:ext cx="1008063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943947" y="2404919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1142976" y="3571876"/>
            <a:ext cx="1214446" cy="1143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3000364" y="3000372"/>
            <a:ext cx="3960812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 flipH="1" flipV="1">
            <a:off x="2857488" y="3071810"/>
            <a:ext cx="3889375" cy="1439863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71472" y="1142984"/>
            <a:ext cx="80010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Sono stati elaborati nel tempo numerosi questionari di autovalutazione, ad esempio: </a:t>
            </a:r>
          </a:p>
          <a:p>
            <a:endParaRPr lang="it-IT" dirty="0" smtClean="0"/>
          </a:p>
          <a:p>
            <a:r>
              <a:rPr lang="it-IT" dirty="0" smtClean="0"/>
              <a:t>“Scala di empatia” (</a:t>
            </a:r>
            <a:r>
              <a:rPr lang="it-IT" dirty="0" err="1" smtClean="0"/>
              <a:t>Hogan</a:t>
            </a:r>
            <a:r>
              <a:rPr lang="it-IT" dirty="0" smtClean="0"/>
              <a:t>, 1969)</a:t>
            </a:r>
          </a:p>
          <a:p>
            <a:r>
              <a:rPr lang="it-IT" dirty="0" smtClean="0"/>
              <a:t>“Questionario di misura dell’empatia emotiva” (</a:t>
            </a:r>
            <a:r>
              <a:rPr lang="it-IT" dirty="0" err="1" smtClean="0"/>
              <a:t>Mehrabian</a:t>
            </a:r>
            <a:r>
              <a:rPr lang="it-IT" dirty="0" smtClean="0"/>
              <a:t> e Epstein, 1972)</a:t>
            </a:r>
          </a:p>
          <a:p>
            <a:r>
              <a:rPr lang="it-IT" dirty="0" smtClean="0"/>
              <a:t>“Indice di empatia per bambini e adolescenti” (Bryant, 1982)</a:t>
            </a:r>
          </a:p>
          <a:p>
            <a:r>
              <a:rPr lang="it-IT" dirty="0" smtClean="0"/>
              <a:t>“Cosa provo in differenti situazioni” (</a:t>
            </a:r>
            <a:r>
              <a:rPr lang="it-IT" dirty="0" err="1" smtClean="0"/>
              <a:t>Feshbach</a:t>
            </a:r>
            <a:r>
              <a:rPr lang="it-IT" dirty="0" smtClean="0"/>
              <a:t>, 1991)</a:t>
            </a:r>
          </a:p>
          <a:p>
            <a:endParaRPr lang="it-IT" dirty="0" smtClean="0"/>
          </a:p>
          <a:p>
            <a:r>
              <a:rPr lang="it-IT" dirty="0" smtClean="0"/>
              <a:t>			    Cosa li accomuna ?</a:t>
            </a:r>
          </a:p>
          <a:p>
            <a:endParaRPr lang="it-IT" dirty="0" smtClean="0"/>
          </a:p>
          <a:p>
            <a:r>
              <a:rPr lang="it-IT" dirty="0" smtClean="0"/>
              <a:t>Gli item descrivono degli scenari/eventi rispetto ai quali ai soggetti viene chiesto di valutare le sensazioni che essi provano. Le risposte vengono graduate su una scala con diversi gradi di accordo.</a:t>
            </a:r>
          </a:p>
          <a:p>
            <a:endParaRPr lang="it-IT" dirty="0" smtClean="0"/>
          </a:p>
          <a:p>
            <a:r>
              <a:rPr lang="it-IT" dirty="0" smtClean="0"/>
              <a:t>			     Cosa li differenzia ?</a:t>
            </a:r>
          </a:p>
          <a:p>
            <a:endParaRPr lang="it-IT" dirty="0" smtClean="0"/>
          </a:p>
          <a:p>
            <a:r>
              <a:rPr lang="it-IT" dirty="0" smtClean="0"/>
              <a:t>Sondano aspetti diversi del comportamento empatico, basandosi sugli assunti teorici del modello di riferimento dei diversi Autori.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4282" y="285728"/>
            <a:ext cx="8644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Diversità di Modelli di Autovalutazione  </a:t>
            </a:r>
            <a:endParaRPr lang="it-IT" sz="40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1645</Words>
  <Application>Microsoft Office PowerPoint</Application>
  <PresentationFormat>Presentazione su schermo (4:3)</PresentationFormat>
  <Paragraphs>197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9" baseType="lpstr">
      <vt:lpstr>Tema di Office</vt:lpstr>
      <vt:lpstr>Immagine bitmap</vt:lpstr>
      <vt:lpstr>  Che cos’è ?  </vt:lpstr>
      <vt:lpstr>Alcune definizioni</vt:lpstr>
      <vt:lpstr>La storia del termine nella letteratura psicologica</vt:lpstr>
      <vt:lpstr>Approcci psicologici dell’empatia  </vt:lpstr>
      <vt:lpstr>Approcci psicologici dell’empatia secondo alcuni Psicologi Sociali </vt:lpstr>
      <vt:lpstr>Approcci psicologici dell’empatia secondo Martin Hoffman </vt:lpstr>
      <vt:lpstr>Presentazione standard di PowerPoint</vt:lpstr>
      <vt:lpstr>Approcci psicologici dell’empatia secondo Mark Davis 1994 </vt:lpstr>
      <vt:lpstr>Presentazione standard di PowerPoint</vt:lpstr>
      <vt:lpstr>Presentazione standard di PowerPoint</vt:lpstr>
      <vt:lpstr>Presentazione standard di PowerPoint</vt:lpstr>
      <vt:lpstr>Indagine esplorativa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S. Teresa</dc:creator>
  <cp:lastModifiedBy>Az</cp:lastModifiedBy>
  <cp:revision>139</cp:revision>
  <dcterms:created xsi:type="dcterms:W3CDTF">2012-12-05T20:43:05Z</dcterms:created>
  <dcterms:modified xsi:type="dcterms:W3CDTF">2013-01-13T14:19:42Z</dcterms:modified>
</cp:coreProperties>
</file>